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7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5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5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2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5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9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8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3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82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4B6E-147A-4729-91F2-03E3C4DA5FDF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88DA6-7CC8-452B-9D16-7B4232215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9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://c211123.r23.cf3.rackcdn.com/Q_106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99" y="604838"/>
            <a:ext cx="7348537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5" y="589722"/>
            <a:ext cx="455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 smtClean="0">
                <a:solidFill>
                  <a:srgbClr val="262527"/>
                </a:solidFill>
                <a:latin typeface="Bliss" pitchFamily="2" charset="0"/>
              </a:rPr>
              <a:t>Awareness</a:t>
            </a:r>
            <a:endParaRPr lang="en-GB" sz="6000" dirty="0">
              <a:solidFill>
                <a:srgbClr val="262527"/>
              </a:solidFill>
              <a:latin typeface="Blis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2636912"/>
            <a:ext cx="2563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Bliss" pitchFamily="2" charset="0"/>
              </a:rPr>
              <a:t>Connecting with young people, ensuring that the War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4470211"/>
            <a:ext cx="3690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Bliss" pitchFamily="2" charset="0"/>
              </a:rPr>
              <a:t>i</a:t>
            </a:r>
            <a:r>
              <a:rPr lang="en-GB" sz="2400" dirty="0" smtClean="0">
                <a:solidFill>
                  <a:schemeClr val="bg1"/>
                </a:solidFill>
                <a:latin typeface="Bliss" pitchFamily="2" charset="0"/>
              </a:rPr>
              <a:t>s remembered and commemorated in another hundred years’ time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5978350"/>
            <a:ext cx="8642000" cy="776250"/>
            <a:chOff x="47155" y="6023852"/>
            <a:chExt cx="8642000" cy="776250"/>
          </a:xfrm>
        </p:grpSpPr>
        <p:grpSp>
          <p:nvGrpSpPr>
            <p:cNvPr id="21" name="Group 20"/>
            <p:cNvGrpSpPr/>
            <p:nvPr/>
          </p:nvGrpSpPr>
          <p:grpSpPr>
            <a:xfrm>
              <a:off x="47155" y="6023852"/>
              <a:ext cx="8642000" cy="776250"/>
              <a:chOff x="34456" y="5965118"/>
              <a:chExt cx="8642000" cy="7762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4456" y="5966128"/>
                <a:ext cx="812637" cy="775240"/>
                <a:chOff x="1230146" y="1124744"/>
                <a:chExt cx="3238789" cy="2952328"/>
              </a:xfrm>
            </p:grpSpPr>
            <p:sp>
              <p:nvSpPr>
                <p:cNvPr id="27" name="Donut 26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 rot="1771941">
                  <a:off x="3532831" y="2601193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8676456" y="5965118"/>
                <a:ext cx="0" cy="736631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80" y="6232853"/>
              <a:ext cx="26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 rot="1771941">
              <a:off x="552282" y="6487077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 rot="20169643">
              <a:off x="601485" y="6235528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914400" y="6027875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Bliss" pitchFamily="2" charset="0"/>
              </a:rPr>
              <a:t>© Crown Copyright IWM.</a:t>
            </a:r>
          </a:p>
        </p:txBody>
      </p:sp>
    </p:spTree>
    <p:extLst>
      <p:ext uri="{BB962C8B-B14F-4D97-AF65-F5344CB8AC3E}">
        <p14:creationId xmlns:p14="http://schemas.microsoft.com/office/powerpoint/2010/main" val="22330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252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647" y="4077071"/>
            <a:ext cx="87093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262527"/>
                </a:solidFill>
                <a:latin typeface="Bliss" pitchFamily="2" charset="0"/>
              </a:rPr>
              <a:t>Scottish Government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rgbClr val="262527"/>
              </a:solidFill>
              <a:latin typeface="Bliss" pitchFamily="2" charset="0"/>
            </a:endParaRPr>
          </a:p>
          <a:p>
            <a:r>
              <a:rPr lang="en-GB" sz="2800" dirty="0" smtClean="0">
                <a:solidFill>
                  <a:srgbClr val="262527"/>
                </a:solidFill>
                <a:latin typeface="Bliss" pitchFamily="2" charset="0"/>
              </a:rPr>
              <a:t>Welsh Government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rgbClr val="262527"/>
              </a:solidFill>
              <a:latin typeface="Bliss" pitchFamily="2" charset="0"/>
            </a:endParaRPr>
          </a:p>
          <a:p>
            <a:r>
              <a:rPr lang="en-GB" sz="2800" dirty="0" smtClean="0">
                <a:solidFill>
                  <a:srgbClr val="262527"/>
                </a:solidFill>
                <a:latin typeface="Bliss" pitchFamily="2" charset="0"/>
              </a:rPr>
              <a:t>Northern Ireland Executive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4647" y="259762"/>
            <a:ext cx="8709353" cy="3169238"/>
            <a:chOff x="204647" y="2020773"/>
            <a:chExt cx="8709353" cy="3169238"/>
          </a:xfrm>
        </p:grpSpPr>
        <p:grpSp>
          <p:nvGrpSpPr>
            <p:cNvPr id="21" name="Group 20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262527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262527"/>
                    </a:soli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262527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262527"/>
                    </a:solidFill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435293" y="3122068"/>
              <a:ext cx="34787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262527"/>
                  </a:solidFill>
                  <a:latin typeface="Bliss" pitchFamily="2" charset="0"/>
                </a:rPr>
                <a:t>Devolved</a:t>
              </a:r>
            </a:p>
            <a:p>
              <a:r>
                <a:rPr lang="en-GB" sz="4000" dirty="0" smtClean="0">
                  <a:solidFill>
                    <a:srgbClr val="262527"/>
                  </a:solidFill>
                  <a:latin typeface="Bliss" pitchFamily="2" charset="0"/>
                </a:rPr>
                <a:t>Administrations</a:t>
              </a:r>
              <a:endParaRPr lang="en-GB" sz="40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10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906" y="-95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271" y="3573016"/>
            <a:ext cx="9045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>
                <a:solidFill>
                  <a:srgbClr val="262527"/>
                </a:solidFill>
                <a:latin typeface="Bliss" pitchFamily="2" charset="0"/>
              </a:rPr>
              <a:t>Arts Council </a:t>
            </a:r>
            <a:r>
              <a:rPr lang="en-GB" i="1" dirty="0" smtClean="0">
                <a:solidFill>
                  <a:srgbClr val="262527"/>
                </a:solidFill>
                <a:latin typeface="Bliss" pitchFamily="2" charset="0"/>
              </a:rPr>
              <a:t>England</a:t>
            </a:r>
          </a:p>
          <a:p>
            <a:endParaRPr lang="en-GB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Dedicated </a:t>
            </a:r>
            <a:r>
              <a:rPr lang="en-GB" dirty="0">
                <a:solidFill>
                  <a:srgbClr val="262527"/>
                </a:solidFill>
                <a:latin typeface="Bliss" pitchFamily="2" charset="0"/>
              </a:rPr>
              <a:t>website on Gov.uk and open source brand available for download by non-commercial </a:t>
            </a:r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organisations</a:t>
            </a:r>
          </a:p>
          <a:p>
            <a:endParaRPr lang="en-GB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>
                <a:solidFill>
                  <a:srgbClr val="262527"/>
                </a:solidFill>
                <a:latin typeface="Bliss" pitchFamily="2" charset="0"/>
              </a:rPr>
              <a:t>HLF</a:t>
            </a:r>
            <a:r>
              <a:rPr lang="en-GB" dirty="0">
                <a:solidFill>
                  <a:srgbClr val="262527"/>
                </a:solidFill>
                <a:latin typeface="Bliss" pitchFamily="2" charset="0"/>
              </a:rPr>
              <a:t> – groups, communities and </a:t>
            </a:r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organisations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i="1" dirty="0" smtClean="0">
                <a:solidFill>
                  <a:srgbClr val="262527"/>
                </a:solidFill>
                <a:latin typeface="Bliss" pitchFamily="2" charset="0"/>
              </a:rPr>
              <a:t>IWM Centenary Partnership </a:t>
            </a:r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– network of 1,400 local, regional, national and international cultural organisations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4647" y="259762"/>
            <a:ext cx="8709353" cy="3663701"/>
            <a:chOff x="204647" y="2020773"/>
            <a:chExt cx="8709353" cy="3663701"/>
          </a:xfrm>
        </p:grpSpPr>
        <p:grpSp>
          <p:nvGrpSpPr>
            <p:cNvPr id="21" name="Group 20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435293" y="2637486"/>
              <a:ext cx="347870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>
                  <a:solidFill>
                    <a:srgbClr val="262527"/>
                  </a:solidFill>
                  <a:latin typeface="Bliss" pitchFamily="2" charset="0"/>
                </a:rPr>
                <a:t>Funding </a:t>
              </a:r>
            </a:p>
            <a:p>
              <a:r>
                <a:rPr lang="en-GB" sz="4800" dirty="0" smtClean="0">
                  <a:solidFill>
                    <a:srgbClr val="262527"/>
                  </a:solidFill>
                  <a:latin typeface="Bliss" pitchFamily="2" charset="0"/>
                </a:rPr>
                <a:t>&amp;</a:t>
              </a:r>
              <a:endParaRPr lang="en-GB" sz="4800" dirty="0">
                <a:solidFill>
                  <a:srgbClr val="262527"/>
                </a:solidFill>
                <a:latin typeface="Bliss" pitchFamily="2" charset="0"/>
              </a:endParaRPr>
            </a:p>
            <a:p>
              <a:r>
                <a:rPr lang="en-GB" sz="4800" dirty="0" smtClean="0">
                  <a:solidFill>
                    <a:srgbClr val="262527"/>
                  </a:solidFill>
                  <a:latin typeface="Bliss" pitchFamily="2" charset="0"/>
                </a:rPr>
                <a:t>Support</a:t>
              </a:r>
            </a:p>
            <a:p>
              <a:endParaRPr lang="en-GB" sz="48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29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4133" y="3687901"/>
            <a:ext cx="8679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Secretary of State for Culture, Media and Sport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Minister of State, DCMS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Prime Minister’s Special Representative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Advisory Group – Chair, </a:t>
            </a:r>
            <a:r>
              <a:rPr lang="en-GB" sz="2000" dirty="0">
                <a:solidFill>
                  <a:srgbClr val="262527"/>
                </a:solidFill>
                <a:latin typeface="Bliss" pitchFamily="2" charset="0"/>
              </a:rPr>
              <a:t>Secretary of State for Culture, Media and </a:t>
            </a: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Sport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Inter-Departmental Government Programme Board – Chair DCMS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4647" y="259762"/>
            <a:ext cx="8709353" cy="3169238"/>
            <a:chOff x="204647" y="2020773"/>
            <a:chExt cx="8709353" cy="3169238"/>
          </a:xfrm>
        </p:grpSpPr>
        <p:grpSp>
          <p:nvGrpSpPr>
            <p:cNvPr id="21" name="Group 20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435293" y="3368289"/>
              <a:ext cx="34787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>
                  <a:solidFill>
                    <a:srgbClr val="262527"/>
                  </a:solidFill>
                  <a:latin typeface="Bliss" pitchFamily="2" charset="0"/>
                </a:rPr>
                <a:t>Governance</a:t>
              </a:r>
              <a:endParaRPr lang="en-GB" sz="48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36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313" y="1838069"/>
            <a:ext cx="8283375" cy="3181862"/>
            <a:chOff x="323528" y="1216968"/>
            <a:chExt cx="8283375" cy="3181862"/>
          </a:xfrm>
        </p:grpSpPr>
        <p:pic>
          <p:nvPicPr>
            <p:cNvPr id="1026" name="Picture 2" descr="http://www.1914.org/wp-content/uploads/2013/06/FWW_Centenary__Led_By_IWM_Red-rgb-Copy.jpg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16968"/>
              <a:ext cx="3625998" cy="3181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439747"/>
              <a:ext cx="3746871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74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http://c211123.r23.cf3.rackcdn.com/Q_067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5" y="604838"/>
            <a:ext cx="736434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925" y="614383"/>
            <a:ext cx="5748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 smtClean="0">
                <a:solidFill>
                  <a:srgbClr val="262527"/>
                </a:solidFill>
                <a:latin typeface="Bliss" pitchFamily="2" charset="0"/>
              </a:rPr>
              <a:t>Engagement</a:t>
            </a:r>
            <a:endParaRPr lang="en-GB" sz="6000" dirty="0">
              <a:solidFill>
                <a:srgbClr val="26252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675" y="5346641"/>
            <a:ext cx="7364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242424"/>
                </a:solidFill>
                <a:latin typeface="Bliss" pitchFamily="2" charset="0"/>
              </a:rPr>
              <a:t>Enabling people to learn and understand more about the War: why it started, what happened, and most importantly, how the conflict shaped the world we live in today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5978350"/>
            <a:ext cx="8642000" cy="776250"/>
            <a:chOff x="47155" y="6023852"/>
            <a:chExt cx="8642000" cy="776250"/>
          </a:xfrm>
        </p:grpSpPr>
        <p:grpSp>
          <p:nvGrpSpPr>
            <p:cNvPr id="20" name="Group 19"/>
            <p:cNvGrpSpPr/>
            <p:nvPr/>
          </p:nvGrpSpPr>
          <p:grpSpPr>
            <a:xfrm>
              <a:off x="47155" y="6023852"/>
              <a:ext cx="8642000" cy="776250"/>
              <a:chOff x="34456" y="5965118"/>
              <a:chExt cx="8642000" cy="77625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4456" y="5966128"/>
                <a:ext cx="812637" cy="775240"/>
                <a:chOff x="1230146" y="1124744"/>
                <a:chExt cx="3238789" cy="295232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/>
                <p:cNvSpPr/>
                <p:nvPr/>
              </p:nvSpPr>
              <p:spPr>
                <a:xfrm rot="1771941">
                  <a:off x="3532831" y="2601193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8676456" y="5965118"/>
                <a:ext cx="0" cy="736631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80" y="6232853"/>
              <a:ext cx="26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 rot="1771941">
              <a:off x="552282" y="6487077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rot="20169643">
              <a:off x="601485" y="6235528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914400" y="6027875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Bliss" pitchFamily="2" charset="0"/>
              </a:rPr>
              <a:t>© Crown Copyright IWM.</a:t>
            </a:r>
          </a:p>
        </p:txBody>
      </p:sp>
    </p:spTree>
    <p:extLst>
      <p:ext uri="{BB962C8B-B14F-4D97-AF65-F5344CB8AC3E}">
        <p14:creationId xmlns:p14="http://schemas.microsoft.com/office/powerpoint/2010/main" val="14493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2536920" y="1335097"/>
            <a:ext cx="1400813" cy="982418"/>
            <a:chOff x="5220072" y="1340768"/>
            <a:chExt cx="2891114" cy="223224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220072" y="1340768"/>
              <a:ext cx="0" cy="2232248"/>
            </a:xfrm>
            <a:prstGeom prst="line">
              <a:avLst/>
            </a:prstGeom>
            <a:ln w="57150">
              <a:solidFill>
                <a:srgbClr val="242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243270" y="2181686"/>
              <a:ext cx="2867916" cy="122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 smtClean="0">
                  <a:solidFill>
                    <a:srgbClr val="242424"/>
                  </a:solidFill>
                  <a:latin typeface="Bliss" pitchFamily="2" charset="0"/>
                </a:rPr>
                <a:t>Foreign &amp;</a:t>
              </a:r>
            </a:p>
            <a:p>
              <a:r>
                <a:rPr lang="en-GB" sz="1300" dirty="0" smtClean="0">
                  <a:solidFill>
                    <a:srgbClr val="242424"/>
                  </a:solidFill>
                  <a:latin typeface="Bliss" pitchFamily="2" charset="0"/>
                </a:rPr>
                <a:t>Commonwealth</a:t>
              </a:r>
            </a:p>
            <a:p>
              <a:r>
                <a:rPr lang="en-GB" sz="1300" dirty="0" smtClean="0">
                  <a:solidFill>
                    <a:srgbClr val="242424"/>
                  </a:solidFill>
                  <a:latin typeface="Bliss" pitchFamily="2" charset="0"/>
                </a:rPr>
                <a:t>Office</a:t>
              </a:r>
              <a:endParaRPr lang="en-GB" sz="1300" dirty="0">
                <a:solidFill>
                  <a:srgbClr val="242424"/>
                </a:solidFill>
                <a:latin typeface="Bliss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1509" y="2763645"/>
            <a:ext cx="1430210" cy="934295"/>
            <a:chOff x="5220072" y="1340768"/>
            <a:chExt cx="2951786" cy="212290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20072" y="1340768"/>
              <a:ext cx="0" cy="18927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03942" y="2344743"/>
              <a:ext cx="2867916" cy="111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 smtClean="0">
                  <a:solidFill>
                    <a:srgbClr val="242424"/>
                  </a:solidFill>
                  <a:latin typeface="Bliss" pitchFamily="2" charset="0"/>
                </a:rPr>
                <a:t>Department</a:t>
              </a:r>
            </a:p>
            <a:p>
              <a:r>
                <a:rPr lang="en-GB" sz="1300" dirty="0">
                  <a:solidFill>
                    <a:srgbClr val="242424"/>
                  </a:solidFill>
                  <a:latin typeface="Bliss" pitchFamily="2" charset="0"/>
                </a:rPr>
                <a:t>f</a:t>
              </a:r>
              <a:r>
                <a:rPr lang="en-GB" sz="1300" dirty="0" smtClean="0">
                  <a:solidFill>
                    <a:srgbClr val="242424"/>
                  </a:solidFill>
                  <a:latin typeface="Bliss" pitchFamily="2" charset="0"/>
                </a:rPr>
                <a:t>or Education</a:t>
              </a:r>
              <a:endParaRPr lang="en-GB" sz="1300" dirty="0">
                <a:solidFill>
                  <a:srgbClr val="242424"/>
                </a:solidFill>
                <a:latin typeface="Bliss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59592" y="2774828"/>
            <a:ext cx="1390544" cy="893455"/>
            <a:chOff x="5220072" y="1332811"/>
            <a:chExt cx="2869920" cy="203010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220072" y="1332811"/>
              <a:ext cx="0" cy="190068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22076" y="2243990"/>
              <a:ext cx="2867916" cy="111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 smtClean="0">
                  <a:solidFill>
                    <a:srgbClr val="242424"/>
                  </a:solidFill>
                  <a:latin typeface="Bliss" pitchFamily="2" charset="0"/>
                </a:rPr>
                <a:t>Ministry</a:t>
              </a:r>
            </a:p>
            <a:p>
              <a:r>
                <a:rPr lang="en-GB" sz="1300" dirty="0">
                  <a:solidFill>
                    <a:srgbClr val="242424"/>
                  </a:solidFill>
                  <a:latin typeface="Bliss" pitchFamily="2" charset="0"/>
                </a:rPr>
                <a:t>o</a:t>
              </a:r>
              <a:r>
                <a:rPr lang="en-GB" sz="1300" dirty="0" smtClean="0">
                  <a:solidFill>
                    <a:srgbClr val="242424"/>
                  </a:solidFill>
                  <a:latin typeface="Bliss" pitchFamily="2" charset="0"/>
                </a:rPr>
                <a:t>f Defence</a:t>
              </a:r>
              <a:endParaRPr lang="en-GB" sz="1300" dirty="0">
                <a:solidFill>
                  <a:srgbClr val="242424"/>
                </a:solidFill>
                <a:latin typeface="Bliss" pitchFamily="2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89" y="2779032"/>
            <a:ext cx="351886" cy="3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8" y="2793542"/>
            <a:ext cx="476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7" y="5345229"/>
            <a:ext cx="734133" cy="4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6" y="4266141"/>
            <a:ext cx="734133" cy="4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8" y="4256326"/>
            <a:ext cx="1937505" cy="48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1352" y="1688360"/>
            <a:ext cx="14723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242424"/>
                </a:solidFill>
                <a:latin typeface="Bliss" pitchFamily="2" charset="0"/>
              </a:rPr>
              <a:t>Department for</a:t>
            </a:r>
          </a:p>
          <a:p>
            <a:r>
              <a:rPr lang="en-GB" sz="1300" dirty="0" smtClean="0">
                <a:solidFill>
                  <a:srgbClr val="242424"/>
                </a:solidFill>
                <a:latin typeface="Bliss" pitchFamily="2" charset="0"/>
              </a:rPr>
              <a:t>Communities and</a:t>
            </a:r>
          </a:p>
          <a:p>
            <a:r>
              <a:rPr lang="en-GB" sz="1300" dirty="0" smtClean="0">
                <a:solidFill>
                  <a:srgbClr val="242424"/>
                </a:solidFill>
                <a:latin typeface="Bliss" pitchFamily="2" charset="0"/>
              </a:rPr>
              <a:t>Local Government</a:t>
            </a:r>
            <a:endParaRPr lang="en-GB" sz="1300" dirty="0">
              <a:solidFill>
                <a:srgbClr val="242424"/>
              </a:solidFill>
              <a:latin typeface="Bliss" pitchFamily="2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9" y="1269260"/>
            <a:ext cx="514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86" y="1335097"/>
            <a:ext cx="514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6732240" y="1427706"/>
            <a:ext cx="1534913" cy="481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16" y="3747961"/>
            <a:ext cx="774262" cy="35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84" y="4515011"/>
            <a:ext cx="542836" cy="48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61" y="4574128"/>
            <a:ext cx="976880" cy="31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10" y="4521283"/>
            <a:ext cx="425684" cy="61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85" y="3362013"/>
            <a:ext cx="776425" cy="93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28" y="2475902"/>
            <a:ext cx="476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72" y="1767553"/>
            <a:ext cx="1542451" cy="27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29342" y="1767553"/>
            <a:ext cx="1224497" cy="360042"/>
            <a:chOff x="2555776" y="-747466"/>
            <a:chExt cx="1880305" cy="54292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-747464"/>
              <a:ext cx="5810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-747465"/>
              <a:ext cx="5810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581" y="-747466"/>
              <a:ext cx="5715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98" y="2475902"/>
            <a:ext cx="740227" cy="72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76" y="3362013"/>
            <a:ext cx="771104" cy="5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61" y="2475902"/>
            <a:ext cx="1272638" cy="4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68" y="5661054"/>
            <a:ext cx="1024452" cy="5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24" y="5345229"/>
            <a:ext cx="2573834" cy="1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77943" y="180033"/>
            <a:ext cx="5748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 smtClean="0">
                <a:solidFill>
                  <a:srgbClr val="242424"/>
                </a:solidFill>
                <a:latin typeface="Bliss" pitchFamily="2" charset="0"/>
              </a:rPr>
              <a:t>Working with</a:t>
            </a:r>
            <a:endParaRPr lang="en-GB" sz="6000" dirty="0">
              <a:solidFill>
                <a:srgbClr val="242424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20112" y="1314831"/>
            <a:ext cx="0" cy="982418"/>
          </a:xfrm>
          <a:prstGeom prst="line">
            <a:avLst/>
          </a:prstGeom>
          <a:ln w="57150">
            <a:solidFill>
              <a:srgbClr val="242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559592" y="2779032"/>
            <a:ext cx="0" cy="824599"/>
          </a:xfrm>
          <a:prstGeom prst="line">
            <a:avLst/>
          </a:prstGeom>
          <a:ln w="57150">
            <a:solidFill>
              <a:srgbClr val="242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98506" y="2774828"/>
            <a:ext cx="3003" cy="851350"/>
          </a:xfrm>
          <a:prstGeom prst="line">
            <a:avLst/>
          </a:prstGeom>
          <a:ln w="57150">
            <a:solidFill>
              <a:srgbClr val="242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572000" y="1269260"/>
            <a:ext cx="0" cy="4914574"/>
          </a:xfrm>
          <a:prstGeom prst="line">
            <a:avLst/>
          </a:prstGeom>
          <a:ln w="88900">
            <a:solidFill>
              <a:srgbClr val="242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5978350"/>
            <a:ext cx="8642000" cy="776250"/>
            <a:chOff x="47155" y="6023852"/>
            <a:chExt cx="8642000" cy="776250"/>
          </a:xfrm>
        </p:grpSpPr>
        <p:grpSp>
          <p:nvGrpSpPr>
            <p:cNvPr id="60" name="Group 59"/>
            <p:cNvGrpSpPr/>
            <p:nvPr/>
          </p:nvGrpSpPr>
          <p:grpSpPr>
            <a:xfrm>
              <a:off x="47155" y="6023852"/>
              <a:ext cx="8642000" cy="776250"/>
              <a:chOff x="34456" y="5965118"/>
              <a:chExt cx="8642000" cy="77625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4456" y="5966128"/>
                <a:ext cx="812637" cy="775240"/>
                <a:chOff x="1230146" y="1124744"/>
                <a:chExt cx="3238789" cy="2952328"/>
              </a:xfrm>
            </p:grpSpPr>
            <p:sp>
              <p:nvSpPr>
                <p:cNvPr id="65" name="Donut 64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ectangle 69"/>
                <p:cNvSpPr/>
                <p:nvPr/>
              </p:nvSpPr>
              <p:spPr>
                <a:xfrm rot="1771941">
                  <a:off x="3532831" y="2601193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62" name="Straight Connector 61"/>
              <p:cNvCxnSpPr/>
              <p:nvPr/>
            </p:nvCxnSpPr>
            <p:spPr>
              <a:xfrm>
                <a:off x="8676456" y="5965118"/>
                <a:ext cx="0" cy="736631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80" y="6232853"/>
              <a:ext cx="26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 rot="1771941">
              <a:off x="552282" y="6487077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20169643">
              <a:off x="601485" y="6235528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65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4132" y="3797650"/>
            <a:ext cx="8679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National Events</a:t>
            </a:r>
          </a:p>
          <a:p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Cultural Programme</a:t>
            </a:r>
          </a:p>
          <a:p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Education Programme</a:t>
            </a:r>
          </a:p>
          <a:p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Community Programme</a:t>
            </a:r>
          </a:p>
          <a:p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International Engagement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4647" y="259762"/>
            <a:ext cx="8709353" cy="3169238"/>
            <a:chOff x="204647" y="2020773"/>
            <a:chExt cx="8709353" cy="3169238"/>
          </a:xfrm>
        </p:grpSpPr>
        <p:grpSp>
          <p:nvGrpSpPr>
            <p:cNvPr id="21" name="Group 20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435293" y="2699733"/>
              <a:ext cx="347870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262527"/>
                  </a:solidFill>
                  <a:latin typeface="Bliss" pitchFamily="2" charset="0"/>
                </a:rPr>
                <a:t>The Government Programme</a:t>
              </a:r>
              <a:endParaRPr lang="en-GB" sz="40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74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3579113"/>
            <a:ext cx="4574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262527"/>
                </a:solidFill>
                <a:latin typeface="Bliss" pitchFamily="2" charset="0"/>
              </a:rPr>
              <a:t>National Commemorative Events 2014</a:t>
            </a:r>
          </a:p>
          <a:p>
            <a:pPr algn="ctr"/>
            <a:endParaRPr lang="en-GB" b="1" dirty="0" smtClean="0">
              <a:solidFill>
                <a:srgbClr val="262527"/>
              </a:solidFill>
              <a:latin typeface="Bliss" pitchFamily="2" charset="0"/>
            </a:endParaRPr>
          </a:p>
          <a:p>
            <a:pPr algn="ctr"/>
            <a:r>
              <a:rPr lang="en-GB" sz="1600" b="1" dirty="0" smtClean="0">
                <a:solidFill>
                  <a:srgbClr val="262527"/>
                </a:solidFill>
                <a:latin typeface="Bliss" pitchFamily="2" charset="0"/>
              </a:rPr>
              <a:t>Entry of British Empire into the War </a:t>
            </a:r>
          </a:p>
          <a:p>
            <a:pPr algn="ctr"/>
            <a:r>
              <a:rPr lang="en-GB" sz="1600" b="1" dirty="0" smtClean="0">
                <a:solidFill>
                  <a:srgbClr val="262527"/>
                </a:solidFill>
                <a:latin typeface="Bliss" pitchFamily="2" charset="0"/>
              </a:rPr>
              <a:t>4 August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GB" dirty="0" smtClean="0">
              <a:solidFill>
                <a:srgbClr val="262527"/>
              </a:solidFill>
              <a:latin typeface="Bliss" pitchFamily="2" charset="0"/>
            </a:endParaRPr>
          </a:p>
          <a:p>
            <a:pPr algn="ctr"/>
            <a:endParaRPr lang="en-GB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Commonwealth Commemoration, Glasgow Cathedral</a:t>
            </a:r>
          </a:p>
          <a:p>
            <a:endParaRPr lang="en-GB" sz="16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Ceremony at St Symphorien Cemetery, Belgium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Evening Candlelit Vigil, Westminster Abbey</a:t>
            </a:r>
            <a:endParaRPr lang="en-GB" sz="16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srgbClr val="262527"/>
              </a:solidFill>
              <a:latin typeface="Bliss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9670" y="3579113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262527"/>
                </a:solidFill>
                <a:latin typeface="Bliss" pitchFamily="2" charset="0"/>
              </a:rPr>
              <a:t>National Commemorative Events </a:t>
            </a:r>
            <a:r>
              <a:rPr lang="en-GB" b="1" dirty="0" smtClean="0">
                <a:solidFill>
                  <a:srgbClr val="262527"/>
                </a:solidFill>
                <a:latin typeface="Bliss" pitchFamily="2" charset="0"/>
              </a:rPr>
              <a:t> 2016-18</a:t>
            </a:r>
            <a:endParaRPr lang="en-GB" b="1" dirty="0">
              <a:solidFill>
                <a:srgbClr val="262527"/>
              </a:solidFill>
              <a:latin typeface="Bliss" pitchFamily="2" charset="0"/>
            </a:endParaRPr>
          </a:p>
          <a:p>
            <a:pPr algn="ctr"/>
            <a:endParaRPr lang="en-GB" sz="1600" b="1" dirty="0" smtClean="0">
              <a:solidFill>
                <a:srgbClr val="262527"/>
              </a:solidFill>
              <a:latin typeface="Bliss" pitchFamily="2" charset="0"/>
            </a:endParaRPr>
          </a:p>
          <a:p>
            <a:pPr algn="ctr"/>
            <a:endParaRPr lang="en-GB" sz="1600" b="1" dirty="0" smtClean="0">
              <a:solidFill>
                <a:srgbClr val="262527"/>
              </a:solidFill>
              <a:latin typeface="Bliss" pitchFamily="2" charset="0"/>
            </a:endParaRPr>
          </a:p>
          <a:p>
            <a:pPr algn="ctr"/>
            <a:endParaRPr lang="en-GB" sz="1600" b="1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Gallipoli </a:t>
            </a:r>
            <a:r>
              <a:rPr lang="en-GB" sz="1600" dirty="0">
                <a:solidFill>
                  <a:srgbClr val="262527"/>
                </a:solidFill>
                <a:latin typeface="Bliss" pitchFamily="2" charset="0"/>
              </a:rPr>
              <a:t>– </a:t>
            </a: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April </a:t>
            </a: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2015</a:t>
            </a:r>
          </a:p>
          <a:p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Jutland </a:t>
            </a:r>
            <a:r>
              <a:rPr lang="en-GB" sz="1600" dirty="0">
                <a:solidFill>
                  <a:srgbClr val="262527"/>
                </a:solidFill>
                <a:latin typeface="Bliss" pitchFamily="2" charset="0"/>
              </a:rPr>
              <a:t>– June </a:t>
            </a: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2016</a:t>
            </a:r>
          </a:p>
          <a:p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Somme </a:t>
            </a:r>
            <a:r>
              <a:rPr lang="en-GB" sz="1600" dirty="0">
                <a:solidFill>
                  <a:srgbClr val="262527"/>
                </a:solidFill>
                <a:latin typeface="Bliss" pitchFamily="2" charset="0"/>
              </a:rPr>
              <a:t>–  July </a:t>
            </a: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2016</a:t>
            </a:r>
          </a:p>
          <a:p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Passchendaele – 2017</a:t>
            </a:r>
            <a:endParaRPr lang="en-GB" sz="1600" dirty="0" smtClean="0">
              <a:solidFill>
                <a:srgbClr val="262527"/>
              </a:solidFill>
              <a:latin typeface="Bliss" pitchFamily="2" charset="0"/>
            </a:endParaRPr>
          </a:p>
          <a:p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62527"/>
                </a:solidFill>
                <a:latin typeface="Bliss" pitchFamily="2" charset="0"/>
              </a:rPr>
              <a:t>Armistice </a:t>
            </a:r>
            <a:r>
              <a:rPr lang="en-GB" sz="1600" dirty="0">
                <a:solidFill>
                  <a:srgbClr val="262527"/>
                </a:solidFill>
                <a:latin typeface="Bliss" pitchFamily="2" charset="0"/>
              </a:rPr>
              <a:t>– 2018</a:t>
            </a:r>
            <a:endParaRPr lang="en-GB" sz="1600" dirty="0">
              <a:solidFill>
                <a:srgbClr val="262527"/>
              </a:solidFill>
              <a:latin typeface="Bliss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4647" y="259762"/>
            <a:ext cx="8709353" cy="3169238"/>
            <a:chOff x="204647" y="2020773"/>
            <a:chExt cx="8709353" cy="3169238"/>
          </a:xfrm>
        </p:grpSpPr>
        <p:grpSp>
          <p:nvGrpSpPr>
            <p:cNvPr id="21" name="Group 20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435293" y="2906625"/>
              <a:ext cx="347870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rgbClr val="262527"/>
                  </a:solidFill>
                  <a:latin typeface="Bliss" pitchFamily="2" charset="0"/>
                </a:rPr>
                <a:t>National</a:t>
              </a:r>
            </a:p>
            <a:p>
              <a:r>
                <a:rPr lang="en-GB" sz="5400" dirty="0" smtClean="0">
                  <a:solidFill>
                    <a:srgbClr val="262527"/>
                  </a:solidFill>
                  <a:latin typeface="Bliss" pitchFamily="2" charset="0"/>
                </a:rPr>
                <a:t>Events</a:t>
              </a:r>
              <a:endParaRPr lang="en-GB" sz="54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2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204647" y="259762"/>
            <a:ext cx="8910360" cy="3169238"/>
            <a:chOff x="204647" y="2020773"/>
            <a:chExt cx="8910360" cy="3169238"/>
          </a:xfrm>
        </p:grpSpPr>
        <p:grpSp>
          <p:nvGrpSpPr>
            <p:cNvPr id="19" name="Group 18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4" name="Donut 23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5366885" y="2027682"/>
              <a:ext cx="374812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>
                <a:solidFill>
                  <a:srgbClr val="262527"/>
                </a:solidFill>
                <a:latin typeface="Bliss" pitchFamily="2" charset="0"/>
              </a:endParaRPr>
            </a:p>
            <a:p>
              <a:r>
                <a:rPr lang="en-GB" sz="5400" dirty="0" smtClean="0">
                  <a:solidFill>
                    <a:srgbClr val="262527"/>
                  </a:solidFill>
                  <a:latin typeface="Bliss" pitchFamily="2" charset="0"/>
                </a:rPr>
                <a:t>Cultural</a:t>
              </a:r>
            </a:p>
            <a:p>
              <a:r>
                <a:rPr lang="en-GB" sz="5400" dirty="0" smtClean="0">
                  <a:solidFill>
                    <a:srgbClr val="262527"/>
                  </a:solidFill>
                  <a:latin typeface="Bliss" pitchFamily="2" charset="0"/>
                </a:rPr>
                <a:t>Programme</a:t>
              </a:r>
              <a:endParaRPr lang="en-GB" sz="54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3770" y="4005064"/>
            <a:ext cx="90456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Transformation of IWM First World War galleries</a:t>
            </a:r>
          </a:p>
          <a:p>
            <a:endParaRPr lang="en-GB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62527"/>
                </a:solidFill>
                <a:latin typeface="Bliss" pitchFamily="2" charset="0"/>
              </a:rPr>
              <a:t>Cultural Programme: 14-18NOW: a £10m lottery funded programme covering three specific </a:t>
            </a:r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seasons </a:t>
            </a:r>
            <a:r>
              <a:rPr lang="en-GB" dirty="0">
                <a:solidFill>
                  <a:srgbClr val="262527"/>
                </a:solidFill>
                <a:latin typeface="Bliss" pitchFamily="2" charset="0"/>
              </a:rPr>
              <a:t>in 2014, 2016 &amp; 2018. </a:t>
            </a:r>
            <a:endParaRPr lang="en-GB" sz="16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srgbClr val="262527"/>
              </a:solidFill>
              <a:latin typeface="Bliss" pitchFamily="2" charset="0"/>
            </a:endParaRPr>
          </a:p>
          <a:p>
            <a:endParaRPr lang="en-GB" sz="1600" dirty="0">
              <a:solidFill>
                <a:srgbClr val="262527"/>
              </a:solidFill>
              <a:latin typeface="Blis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04647" y="259762"/>
            <a:ext cx="8910360" cy="3169238"/>
            <a:chOff x="204647" y="2020773"/>
            <a:chExt cx="8910360" cy="3169238"/>
          </a:xfrm>
        </p:grpSpPr>
        <p:grpSp>
          <p:nvGrpSpPr>
            <p:cNvPr id="7" name="Group 6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12" name="Donut 11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366885" y="2027682"/>
              <a:ext cx="374812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5400" dirty="0" smtClean="0">
                <a:solidFill>
                  <a:srgbClr val="262527"/>
                </a:solidFill>
                <a:latin typeface="Bliss" pitchFamily="2" charset="0"/>
              </a:endParaRPr>
            </a:p>
            <a:p>
              <a:r>
                <a:rPr lang="en-GB" sz="5400" dirty="0" smtClean="0">
                  <a:solidFill>
                    <a:srgbClr val="262527"/>
                  </a:solidFill>
                  <a:latin typeface="Bliss" pitchFamily="2" charset="0"/>
                </a:rPr>
                <a:t>Education </a:t>
              </a:r>
            </a:p>
            <a:p>
              <a:r>
                <a:rPr lang="en-GB" sz="5400" dirty="0" smtClean="0">
                  <a:solidFill>
                    <a:srgbClr val="262527"/>
                  </a:solidFill>
                  <a:latin typeface="Bliss" pitchFamily="2" charset="0"/>
                </a:rPr>
                <a:t>Programme</a:t>
              </a:r>
              <a:endParaRPr lang="en-GB" sz="54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9177" y="4293096"/>
            <a:ext cx="9045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School Battlefields visits: £5.3m programme to send two pupils from secondary schools in England to the Western Front – pilots completed. Scheduled for Spring 2014 launch</a:t>
            </a:r>
          </a:p>
          <a:p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  <a:p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9177" y="3789040"/>
            <a:ext cx="9045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262527"/>
              </a:solidFill>
              <a:latin typeface="Bliss" pitchFamily="2" charset="0"/>
            </a:endParaRPr>
          </a:p>
          <a:p>
            <a:endParaRPr lang="en-GB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Community Commemorations: Centenary Apprenticeships, and VC Paving Stones</a:t>
            </a:r>
            <a:endParaRPr lang="en-GB" dirty="0">
              <a:solidFill>
                <a:srgbClr val="262527"/>
              </a:solidFill>
              <a:latin typeface="Bliss" pitchFamily="2" charset="0"/>
            </a:endParaRPr>
          </a:p>
          <a:p>
            <a:endParaRPr lang="en-GB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62527"/>
                </a:solidFill>
                <a:latin typeface="Bliss" pitchFamily="2" charset="0"/>
              </a:rPr>
              <a:t>HLF Open Grants </a:t>
            </a:r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programme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262527"/>
                </a:solidFill>
                <a:latin typeface="Bliss" pitchFamily="2" charset="0"/>
              </a:rPr>
              <a:t>War Memorials: funding available for </a:t>
            </a:r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conservation, repair and research</a:t>
            </a:r>
            <a:endParaRPr lang="en-GB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olidFill>
                <a:srgbClr val="262527"/>
              </a:solidFill>
              <a:latin typeface="Bliss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4647" y="259762"/>
            <a:ext cx="5142054" cy="3169238"/>
            <a:chOff x="204647" y="2020773"/>
            <a:chExt cx="5142054" cy="3169238"/>
          </a:xfrm>
        </p:grpSpPr>
        <p:grpSp>
          <p:nvGrpSpPr>
            <p:cNvPr id="22" name="Group 21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7" name="Donut 26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5374085" y="213296"/>
            <a:ext cx="3748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dirty="0">
              <a:solidFill>
                <a:srgbClr val="262527"/>
              </a:solidFill>
              <a:latin typeface="Bliss" pitchFamily="2" charset="0"/>
            </a:endParaRPr>
          </a:p>
          <a:p>
            <a:r>
              <a:rPr lang="en-GB" sz="5400" dirty="0" smtClean="0">
                <a:solidFill>
                  <a:srgbClr val="262527"/>
                </a:solidFill>
                <a:latin typeface="Bliss" pitchFamily="2" charset="0"/>
              </a:rPr>
              <a:t>Community </a:t>
            </a:r>
          </a:p>
          <a:p>
            <a:r>
              <a:rPr lang="en-GB" sz="5400" dirty="0" smtClean="0">
                <a:solidFill>
                  <a:srgbClr val="262527"/>
                </a:solidFill>
                <a:latin typeface="Bliss" pitchFamily="2" charset="0"/>
              </a:rPr>
              <a:t>Programme</a:t>
            </a:r>
            <a:endParaRPr lang="en-GB" sz="5400" dirty="0">
              <a:solidFill>
                <a:srgbClr val="262527"/>
              </a:solidFill>
              <a:latin typeface="Blis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177" y="4581128"/>
            <a:ext cx="9045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To ensure appropriate international representation in the UK &amp; Overseas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To support commemorative activity overseas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4647" y="259762"/>
            <a:ext cx="8709353" cy="3169238"/>
            <a:chOff x="204647" y="2020773"/>
            <a:chExt cx="8709353" cy="3169238"/>
          </a:xfrm>
        </p:grpSpPr>
        <p:grpSp>
          <p:nvGrpSpPr>
            <p:cNvPr id="21" name="Group 20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435293" y="2884399"/>
              <a:ext cx="34787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>
                  <a:solidFill>
                    <a:srgbClr val="262527"/>
                  </a:solidFill>
                  <a:latin typeface="Bliss" pitchFamily="2" charset="0"/>
                </a:rPr>
                <a:t>International</a:t>
              </a:r>
            </a:p>
            <a:p>
              <a:r>
                <a:rPr lang="en-GB" sz="4800" dirty="0" smtClean="0">
                  <a:solidFill>
                    <a:srgbClr val="262527"/>
                  </a:solidFill>
                  <a:latin typeface="Bliss" pitchFamily="2" charset="0"/>
                </a:rPr>
                <a:t>Engagement</a:t>
              </a:r>
              <a:endParaRPr lang="en-GB" sz="48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351</Words>
  <Application>Microsoft Office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CORCORAN, John-Paul</dc:creator>
  <cp:lastModifiedBy>CORCORAN, John-Paul</cp:lastModifiedBy>
  <cp:revision>2</cp:revision>
  <dcterms:created xsi:type="dcterms:W3CDTF">2014-03-10T15:47:38Z</dcterms:created>
  <dcterms:modified xsi:type="dcterms:W3CDTF">2014-03-10T15:50:36Z</dcterms:modified>
</cp:coreProperties>
</file>